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Canva Sans Bold" panose="020B0803030501040103" pitchFamily="34" charset="0"/>
      <p:regular r:id="rId28"/>
      <p:bold r:id="rId29"/>
    </p:embeddedFont>
    <p:embeddedFont>
      <p:font typeface="Egyptian Slate Bold" panose="02060804040202020204" pitchFamily="18" charset="77"/>
      <p:regular r:id="rId30"/>
      <p:bold r:id="rId31"/>
    </p:embeddedFon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Bold" pitchFamily="2" charset="77"/>
      <p:regular r:id="rId36"/>
      <p:bold r:id="rId37"/>
    </p:embeddedFont>
    <p:embeddedFont>
      <p:font typeface="Montserrat Italics" pitchFamily="2" charset="77"/>
      <p:regular r:id="rId38"/>
      <p:italic r:id="rId39"/>
    </p:embeddedFont>
    <p:embeddedFont>
      <p:font typeface="Museo Sans Bold" panose="02000000000000000000" pitchFamily="2" charset="77"/>
      <p:regular r:id="rId40"/>
      <p:bold r:id="rId41"/>
    </p:embeddedFont>
    <p:embeddedFont>
      <p:font typeface="Museo Sans Semi-Bold" panose="02000000000000000000" pitchFamily="2" charset="77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95" autoAdjust="0"/>
  </p:normalViewPr>
  <p:slideViewPr>
    <p:cSldViewPr>
      <p:cViewPr varScale="1">
        <p:scale>
          <a:sx n="77" d="100"/>
          <a:sy n="77" d="100"/>
        </p:scale>
        <p:origin x="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las funciones vienen precargaras y solo se seleccionan y que ek investigador principal puede o no avisar respecto al permiso de edición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destacar que todo se pasa a borrador y se guarda en automático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0.sv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10.svg"/><Relationship Id="rId10" Type="http://schemas.openxmlformats.org/officeDocument/2006/relationships/image" Target="../media/image35.sv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35.sv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5.svg"/><Relationship Id="rId5" Type="http://schemas.openxmlformats.org/officeDocument/2006/relationships/image" Target="../media/image10.sv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rei.xenotech.mx/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1417291" y="2618950"/>
            <a:ext cx="17015824" cy="2975440"/>
            <a:chOff x="0" y="0"/>
            <a:chExt cx="22687766" cy="3967253"/>
          </a:xfrm>
        </p:grpSpPr>
        <p:sp>
          <p:nvSpPr>
            <p:cNvPr id="5" name="TextBox 5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-3045827" y="578849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5400000">
            <a:off x="13492793" y="2095071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2440392" y="7242230"/>
            <a:ext cx="13481140" cy="113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3"/>
              </a:lnSpc>
            </a:pPr>
            <a:r>
              <a:rPr lang="en-US" sz="2195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Dr. Adrián Camacho Ortíz</a:t>
            </a:r>
          </a:p>
          <a:p>
            <a:pPr algn="ctr">
              <a:lnSpc>
                <a:spcPts val="3073"/>
              </a:lnSpc>
            </a:pPr>
            <a:r>
              <a:rPr lang="en-US" sz="2195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Dra. Perla Rocío Colunga Pedraza</a:t>
            </a:r>
          </a:p>
          <a:p>
            <a:pPr algn="ctr">
              <a:lnSpc>
                <a:spcPts val="3073"/>
              </a:lnSpc>
            </a:pPr>
            <a:r>
              <a:rPr lang="en-US" sz="2195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Enero 2025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84759" y="9005983"/>
            <a:ext cx="10518483" cy="1122855"/>
            <a:chOff x="0" y="0"/>
            <a:chExt cx="14024644" cy="1497140"/>
          </a:xfrm>
        </p:grpSpPr>
        <p:sp>
          <p:nvSpPr>
            <p:cNvPr id="12" name="Freeform 12"/>
            <p:cNvSpPr/>
            <p:nvPr/>
          </p:nvSpPr>
          <p:spPr>
            <a:xfrm>
              <a:off x="3305941" y="235418"/>
              <a:ext cx="3647875" cy="1261723"/>
            </a:xfrm>
            <a:custGeom>
              <a:avLst/>
              <a:gdLst/>
              <a:ahLst/>
              <a:cxnLst/>
              <a:rect l="l" t="t" r="r" b="b"/>
              <a:pathLst>
                <a:path w="3647875" h="1261723">
                  <a:moveTo>
                    <a:pt x="0" y="0"/>
                  </a:moveTo>
                  <a:lnTo>
                    <a:pt x="3647875" y="0"/>
                  </a:lnTo>
                  <a:lnTo>
                    <a:pt x="3647875" y="1261722"/>
                  </a:lnTo>
                  <a:lnTo>
                    <a:pt x="0" y="1261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028" b="-30600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235418"/>
              <a:ext cx="2772541" cy="1261723"/>
            </a:xfrm>
            <a:custGeom>
              <a:avLst/>
              <a:gdLst/>
              <a:ahLst/>
              <a:cxnLst/>
              <a:rect l="l" t="t" r="r" b="b"/>
              <a:pathLst>
                <a:path w="2772541" h="1261723">
                  <a:moveTo>
                    <a:pt x="0" y="0"/>
                  </a:moveTo>
                  <a:lnTo>
                    <a:pt x="2772541" y="0"/>
                  </a:lnTo>
                  <a:lnTo>
                    <a:pt x="2772541" y="1261722"/>
                  </a:lnTo>
                  <a:lnTo>
                    <a:pt x="0" y="1261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487216" y="0"/>
              <a:ext cx="2171906" cy="1497140"/>
            </a:xfrm>
            <a:custGeom>
              <a:avLst/>
              <a:gdLst/>
              <a:ahLst/>
              <a:cxnLst/>
              <a:rect l="l" t="t" r="r" b="b"/>
              <a:pathLst>
                <a:path w="2171906" h="1497140">
                  <a:moveTo>
                    <a:pt x="0" y="0"/>
                  </a:moveTo>
                  <a:lnTo>
                    <a:pt x="2171906" y="0"/>
                  </a:lnTo>
                  <a:lnTo>
                    <a:pt x="2171906" y="1497140"/>
                  </a:lnTo>
                  <a:lnTo>
                    <a:pt x="0" y="1497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52013" r="-88391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192522" y="235418"/>
              <a:ext cx="3832122" cy="1261723"/>
            </a:xfrm>
            <a:custGeom>
              <a:avLst/>
              <a:gdLst/>
              <a:ahLst/>
              <a:cxnLst/>
              <a:rect l="l" t="t" r="r" b="b"/>
              <a:pathLst>
                <a:path w="3832122" h="1261723">
                  <a:moveTo>
                    <a:pt x="0" y="0"/>
                  </a:moveTo>
                  <a:lnTo>
                    <a:pt x="3832122" y="0"/>
                  </a:lnTo>
                  <a:lnTo>
                    <a:pt x="3832122" y="1261722"/>
                  </a:lnTo>
                  <a:lnTo>
                    <a:pt x="0" y="1261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76" t="-36615" b="-4681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788812" y="2421545"/>
            <a:ext cx="4382943" cy="7204462"/>
          </a:xfrm>
          <a:custGeom>
            <a:avLst/>
            <a:gdLst/>
            <a:ahLst/>
            <a:cxnLst/>
            <a:rect l="l" t="t" r="r" b="b"/>
            <a:pathLst>
              <a:path w="4382943" h="7204462">
                <a:moveTo>
                  <a:pt x="0" y="0"/>
                </a:moveTo>
                <a:lnTo>
                  <a:pt x="4382942" y="0"/>
                </a:lnTo>
                <a:lnTo>
                  <a:pt x="4382942" y="7204461"/>
                </a:lnTo>
                <a:lnTo>
                  <a:pt x="0" y="72044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 rot="4002885">
            <a:off x="1503803" y="3916745"/>
            <a:ext cx="912590" cy="537599"/>
          </a:xfrm>
          <a:custGeom>
            <a:avLst/>
            <a:gdLst/>
            <a:ahLst/>
            <a:cxnLst/>
            <a:rect l="l" t="t" r="r" b="b"/>
            <a:pathLst>
              <a:path w="912590" h="537599">
                <a:moveTo>
                  <a:pt x="0" y="0"/>
                </a:moveTo>
                <a:lnTo>
                  <a:pt x="912591" y="0"/>
                </a:lnTo>
                <a:lnTo>
                  <a:pt x="912591" y="537599"/>
                </a:lnTo>
                <a:lnTo>
                  <a:pt x="0" y="5375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6347002" y="2739491"/>
            <a:ext cx="11523806" cy="6568570"/>
          </a:xfrm>
          <a:custGeom>
            <a:avLst/>
            <a:gdLst/>
            <a:ahLst/>
            <a:cxnLst/>
            <a:rect l="l" t="t" r="r" b="b"/>
            <a:pathLst>
              <a:path w="11523806" h="6568570">
                <a:moveTo>
                  <a:pt x="0" y="0"/>
                </a:moveTo>
                <a:lnTo>
                  <a:pt x="11523806" y="0"/>
                </a:lnTo>
                <a:lnTo>
                  <a:pt x="11523806" y="6568569"/>
                </a:lnTo>
                <a:lnTo>
                  <a:pt x="0" y="6568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 rot="287757">
            <a:off x="4233367" y="3293276"/>
            <a:ext cx="2419651" cy="1425394"/>
          </a:xfrm>
          <a:custGeom>
            <a:avLst/>
            <a:gdLst/>
            <a:ahLst/>
            <a:cxnLst/>
            <a:rect l="l" t="t" r="r" b="b"/>
            <a:pathLst>
              <a:path w="2419651" h="1425394">
                <a:moveTo>
                  <a:pt x="0" y="0"/>
                </a:moveTo>
                <a:lnTo>
                  <a:pt x="2419650" y="0"/>
                </a:lnTo>
                <a:lnTo>
                  <a:pt x="2419650" y="1425395"/>
                </a:lnTo>
                <a:lnTo>
                  <a:pt x="0" y="1425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3641319" y="1114463"/>
            <a:ext cx="11518702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Creación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nuevo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protocolo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272176" y="-281076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Freeform 13"/>
          <p:cNvSpPr/>
          <p:nvPr/>
        </p:nvSpPr>
        <p:spPr>
          <a:xfrm>
            <a:off x="3663855" y="2900009"/>
            <a:ext cx="12232466" cy="6972506"/>
          </a:xfrm>
          <a:custGeom>
            <a:avLst/>
            <a:gdLst/>
            <a:ahLst/>
            <a:cxnLst/>
            <a:rect l="l" t="t" r="r" b="b"/>
            <a:pathLst>
              <a:path w="12232466" h="6972506">
                <a:moveTo>
                  <a:pt x="0" y="0"/>
                </a:moveTo>
                <a:lnTo>
                  <a:pt x="12232466" y="0"/>
                </a:lnTo>
                <a:lnTo>
                  <a:pt x="12232466" y="6972506"/>
                </a:lnTo>
                <a:lnTo>
                  <a:pt x="0" y="6972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272176" y="-281076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58611" y="3189700"/>
            <a:ext cx="16358246" cy="5561804"/>
          </a:xfrm>
          <a:custGeom>
            <a:avLst/>
            <a:gdLst/>
            <a:ahLst/>
            <a:cxnLst/>
            <a:rect l="l" t="t" r="r" b="b"/>
            <a:pathLst>
              <a:path w="16358246" h="5561804">
                <a:moveTo>
                  <a:pt x="0" y="0"/>
                </a:moveTo>
                <a:lnTo>
                  <a:pt x="16358247" y="0"/>
                </a:lnTo>
                <a:lnTo>
                  <a:pt x="16358247" y="5561803"/>
                </a:lnTo>
                <a:lnTo>
                  <a:pt x="0" y="5561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0" y="3962451"/>
            <a:ext cx="10066534" cy="4245413"/>
          </a:xfrm>
          <a:custGeom>
            <a:avLst/>
            <a:gdLst/>
            <a:ahLst/>
            <a:cxnLst/>
            <a:rect l="l" t="t" r="r" b="b"/>
            <a:pathLst>
              <a:path w="10066534" h="4245413">
                <a:moveTo>
                  <a:pt x="0" y="0"/>
                </a:moveTo>
                <a:lnTo>
                  <a:pt x="10066534" y="0"/>
                </a:lnTo>
                <a:lnTo>
                  <a:pt x="10066534" y="4245413"/>
                </a:lnTo>
                <a:lnTo>
                  <a:pt x="0" y="42454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2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0626157" y="2505986"/>
            <a:ext cx="6212270" cy="4612610"/>
          </a:xfrm>
          <a:custGeom>
            <a:avLst/>
            <a:gdLst/>
            <a:ahLst/>
            <a:cxnLst/>
            <a:rect l="l" t="t" r="r" b="b"/>
            <a:pathLst>
              <a:path w="6212270" h="4612610">
                <a:moveTo>
                  <a:pt x="0" y="0"/>
                </a:moveTo>
                <a:lnTo>
                  <a:pt x="6212270" y="0"/>
                </a:lnTo>
                <a:lnTo>
                  <a:pt x="6212270" y="4612611"/>
                </a:lnTo>
                <a:lnTo>
                  <a:pt x="0" y="46126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10648257" y="7442447"/>
            <a:ext cx="2709892" cy="2696343"/>
          </a:xfrm>
          <a:custGeom>
            <a:avLst/>
            <a:gdLst/>
            <a:ahLst/>
            <a:cxnLst/>
            <a:rect l="l" t="t" r="r" b="b"/>
            <a:pathLst>
              <a:path w="2709892" h="2696343">
                <a:moveTo>
                  <a:pt x="0" y="0"/>
                </a:moveTo>
                <a:lnTo>
                  <a:pt x="2709892" y="0"/>
                </a:lnTo>
                <a:lnTo>
                  <a:pt x="2709892" y="2696342"/>
                </a:lnTo>
                <a:lnTo>
                  <a:pt x="0" y="2696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13379709" y="7432922"/>
            <a:ext cx="4499197" cy="2840118"/>
          </a:xfrm>
          <a:custGeom>
            <a:avLst/>
            <a:gdLst/>
            <a:ahLst/>
            <a:cxnLst/>
            <a:rect l="l" t="t" r="r" b="b"/>
            <a:pathLst>
              <a:path w="4499197" h="2840118">
                <a:moveTo>
                  <a:pt x="0" y="0"/>
                </a:moveTo>
                <a:lnTo>
                  <a:pt x="4499197" y="0"/>
                </a:lnTo>
                <a:lnTo>
                  <a:pt x="4499197" y="2840117"/>
                </a:lnTo>
                <a:lnTo>
                  <a:pt x="0" y="2840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3505200" y="1082819"/>
            <a:ext cx="11817293" cy="1044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equipo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investigación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0" y="3962451"/>
            <a:ext cx="10066534" cy="4245413"/>
          </a:xfrm>
          <a:custGeom>
            <a:avLst/>
            <a:gdLst/>
            <a:ahLst/>
            <a:cxnLst/>
            <a:rect l="l" t="t" r="r" b="b"/>
            <a:pathLst>
              <a:path w="10066534" h="4245413">
                <a:moveTo>
                  <a:pt x="0" y="0"/>
                </a:moveTo>
                <a:lnTo>
                  <a:pt x="10066534" y="0"/>
                </a:lnTo>
                <a:lnTo>
                  <a:pt x="10066534" y="4245413"/>
                </a:lnTo>
                <a:lnTo>
                  <a:pt x="0" y="42454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2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0532607" y="3294656"/>
            <a:ext cx="7268352" cy="6577858"/>
          </a:xfrm>
          <a:custGeom>
            <a:avLst/>
            <a:gdLst/>
            <a:ahLst/>
            <a:cxnLst/>
            <a:rect l="l" t="t" r="r" b="b"/>
            <a:pathLst>
              <a:path w="7268352" h="6577858">
                <a:moveTo>
                  <a:pt x="0" y="0"/>
                </a:moveTo>
                <a:lnTo>
                  <a:pt x="7268352" y="0"/>
                </a:lnTo>
                <a:lnTo>
                  <a:pt x="7268352" y="6577859"/>
                </a:lnTo>
                <a:lnTo>
                  <a:pt x="0" y="65778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4938606" y="1082819"/>
            <a:ext cx="10383887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equipo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investigación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943166" y="2373222"/>
            <a:ext cx="14422565" cy="7770157"/>
          </a:xfrm>
          <a:custGeom>
            <a:avLst/>
            <a:gdLst/>
            <a:ahLst/>
            <a:cxnLst/>
            <a:rect l="l" t="t" r="r" b="b"/>
            <a:pathLst>
              <a:path w="14422565" h="7770157">
                <a:moveTo>
                  <a:pt x="0" y="0"/>
                </a:moveTo>
                <a:lnTo>
                  <a:pt x="14422566" y="0"/>
                </a:lnTo>
                <a:lnTo>
                  <a:pt x="14422566" y="7770157"/>
                </a:lnTo>
                <a:lnTo>
                  <a:pt x="0" y="77701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3048000" y="1082819"/>
            <a:ext cx="13096726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Llenado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del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formato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solicitud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613125" y="2721500"/>
            <a:ext cx="4308487" cy="7151015"/>
          </a:xfrm>
          <a:custGeom>
            <a:avLst/>
            <a:gdLst/>
            <a:ahLst/>
            <a:cxnLst/>
            <a:rect l="l" t="t" r="r" b="b"/>
            <a:pathLst>
              <a:path w="4308487" h="7151015">
                <a:moveTo>
                  <a:pt x="0" y="0"/>
                </a:moveTo>
                <a:lnTo>
                  <a:pt x="4308486" y="0"/>
                </a:lnTo>
                <a:lnTo>
                  <a:pt x="4308486" y="7151015"/>
                </a:lnTo>
                <a:lnTo>
                  <a:pt x="0" y="715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5958041" y="4441431"/>
            <a:ext cx="11301259" cy="2669922"/>
          </a:xfrm>
          <a:custGeom>
            <a:avLst/>
            <a:gdLst/>
            <a:ahLst/>
            <a:cxnLst/>
            <a:rect l="l" t="t" r="r" b="b"/>
            <a:pathLst>
              <a:path w="11301259" h="2669922">
                <a:moveTo>
                  <a:pt x="0" y="0"/>
                </a:moveTo>
                <a:lnTo>
                  <a:pt x="11301259" y="0"/>
                </a:lnTo>
                <a:lnTo>
                  <a:pt x="11301259" y="2669922"/>
                </a:lnTo>
                <a:lnTo>
                  <a:pt x="0" y="26699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4798175" y="1082819"/>
            <a:ext cx="8712547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Investigador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principal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804182" y="3084101"/>
            <a:ext cx="9461085" cy="5451950"/>
          </a:xfrm>
          <a:custGeom>
            <a:avLst/>
            <a:gdLst/>
            <a:ahLst/>
            <a:cxnLst/>
            <a:rect l="l" t="t" r="r" b="b"/>
            <a:pathLst>
              <a:path w="9461085" h="5451950">
                <a:moveTo>
                  <a:pt x="0" y="0"/>
                </a:moveTo>
                <a:lnTo>
                  <a:pt x="9461085" y="0"/>
                </a:lnTo>
                <a:lnTo>
                  <a:pt x="9461085" y="5451950"/>
                </a:lnTo>
                <a:lnTo>
                  <a:pt x="0" y="54519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7714861" y="7954817"/>
            <a:ext cx="1439588" cy="581234"/>
          </a:xfrm>
          <a:custGeom>
            <a:avLst/>
            <a:gdLst/>
            <a:ahLst/>
            <a:cxnLst/>
            <a:rect l="l" t="t" r="r" b="b"/>
            <a:pathLst>
              <a:path w="1439588" h="581234">
                <a:moveTo>
                  <a:pt x="0" y="0"/>
                </a:moveTo>
                <a:lnTo>
                  <a:pt x="1439588" y="0"/>
                </a:lnTo>
                <a:lnTo>
                  <a:pt x="1439588" y="581234"/>
                </a:lnTo>
                <a:lnTo>
                  <a:pt x="0" y="581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10397899" y="3213044"/>
            <a:ext cx="6695606" cy="5323007"/>
          </a:xfrm>
          <a:custGeom>
            <a:avLst/>
            <a:gdLst/>
            <a:ahLst/>
            <a:cxnLst/>
            <a:rect l="l" t="t" r="r" b="b"/>
            <a:pathLst>
              <a:path w="6695606" h="5323007">
                <a:moveTo>
                  <a:pt x="0" y="0"/>
                </a:moveTo>
                <a:lnTo>
                  <a:pt x="6695606" y="0"/>
                </a:lnTo>
                <a:lnTo>
                  <a:pt x="6695606" y="5323007"/>
                </a:lnTo>
                <a:lnTo>
                  <a:pt x="0" y="5323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TextBox 12"/>
          <p:cNvSpPr txBox="1"/>
          <p:nvPr/>
        </p:nvSpPr>
        <p:spPr>
          <a:xfrm>
            <a:off x="6066489" y="1082819"/>
            <a:ext cx="6175921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Cargar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archivos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203615" y="2798489"/>
            <a:ext cx="15737440" cy="6531038"/>
          </a:xfrm>
          <a:custGeom>
            <a:avLst/>
            <a:gdLst/>
            <a:ahLst/>
            <a:cxnLst/>
            <a:rect l="l" t="t" r="r" b="b"/>
            <a:pathLst>
              <a:path w="15737440" h="6531038">
                <a:moveTo>
                  <a:pt x="0" y="0"/>
                </a:moveTo>
                <a:lnTo>
                  <a:pt x="15737440" y="0"/>
                </a:lnTo>
                <a:lnTo>
                  <a:pt x="15737440" y="6531037"/>
                </a:lnTo>
                <a:lnTo>
                  <a:pt x="0" y="6531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3996438" y="1082819"/>
            <a:ext cx="10316021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Envío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trámite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ingreso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028700" y="2497552"/>
            <a:ext cx="16383488" cy="7454487"/>
          </a:xfrm>
          <a:custGeom>
            <a:avLst/>
            <a:gdLst/>
            <a:ahLst/>
            <a:cxnLst/>
            <a:rect l="l" t="t" r="r" b="b"/>
            <a:pathLst>
              <a:path w="16383488" h="7454487">
                <a:moveTo>
                  <a:pt x="0" y="0"/>
                </a:moveTo>
                <a:lnTo>
                  <a:pt x="16383488" y="0"/>
                </a:lnTo>
                <a:lnTo>
                  <a:pt x="16383488" y="7454487"/>
                </a:lnTo>
                <a:lnTo>
                  <a:pt x="0" y="74544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 rot="-10800000">
            <a:off x="3682104" y="8213172"/>
            <a:ext cx="1439588" cy="581234"/>
          </a:xfrm>
          <a:custGeom>
            <a:avLst/>
            <a:gdLst/>
            <a:ahLst/>
            <a:cxnLst/>
            <a:rect l="l" t="t" r="r" b="b"/>
            <a:pathLst>
              <a:path w="1439588" h="581234">
                <a:moveTo>
                  <a:pt x="0" y="0"/>
                </a:moveTo>
                <a:lnTo>
                  <a:pt x="1439588" y="0"/>
                </a:lnTo>
                <a:lnTo>
                  <a:pt x="1439588" y="581234"/>
                </a:lnTo>
                <a:lnTo>
                  <a:pt x="0" y="581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3996438" y="1082819"/>
            <a:ext cx="10316021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Envío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trámite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ingreso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028700" y="-51180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469974" y="3480937"/>
            <a:ext cx="9796462" cy="352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068" lvl="1" indent="-420534" algn="l">
              <a:lnSpc>
                <a:spcPts val="9739"/>
              </a:lnSpc>
              <a:buFont typeface="Arial"/>
              <a:buChar char="•"/>
            </a:pPr>
            <a:r>
              <a:rPr lang="en-US" sz="3895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Más de 550 estudios nuevos por año</a:t>
            </a:r>
          </a:p>
          <a:p>
            <a:pPr marL="841068" lvl="1" indent="-420534" algn="l">
              <a:lnSpc>
                <a:spcPts val="9739"/>
              </a:lnSpc>
              <a:buFont typeface="Arial"/>
              <a:buChar char="•"/>
            </a:pPr>
            <a:r>
              <a:rPr lang="en-US" sz="3895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Más de 300 investigadores</a:t>
            </a:r>
          </a:p>
          <a:p>
            <a:pPr marL="841068" lvl="1" indent="-420534" algn="l">
              <a:lnSpc>
                <a:spcPts val="9739"/>
              </a:lnSpc>
              <a:buFont typeface="Arial"/>
              <a:buChar char="•"/>
            </a:pPr>
            <a:r>
              <a:rPr lang="en-US" sz="3895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190 líneas de investigación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5777759" y="2489398"/>
            <a:ext cx="5882754" cy="3728195"/>
          </a:xfrm>
          <a:custGeom>
            <a:avLst/>
            <a:gdLst/>
            <a:ahLst/>
            <a:cxnLst/>
            <a:rect l="l" t="t" r="r" b="b"/>
            <a:pathLst>
              <a:path w="5882754" h="3728195">
                <a:moveTo>
                  <a:pt x="0" y="0"/>
                </a:moveTo>
                <a:lnTo>
                  <a:pt x="5882754" y="0"/>
                </a:lnTo>
                <a:lnTo>
                  <a:pt x="5882754" y="3728196"/>
                </a:lnTo>
                <a:lnTo>
                  <a:pt x="0" y="3728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2898687" y="6531919"/>
            <a:ext cx="11301259" cy="3517517"/>
          </a:xfrm>
          <a:custGeom>
            <a:avLst/>
            <a:gdLst/>
            <a:ahLst/>
            <a:cxnLst/>
            <a:rect l="l" t="t" r="r" b="b"/>
            <a:pathLst>
              <a:path w="11301259" h="3517517">
                <a:moveTo>
                  <a:pt x="0" y="0"/>
                </a:moveTo>
                <a:lnTo>
                  <a:pt x="11301259" y="0"/>
                </a:lnTo>
                <a:lnTo>
                  <a:pt x="11301259" y="3517516"/>
                </a:lnTo>
                <a:lnTo>
                  <a:pt x="0" y="3517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3996438" y="1082819"/>
            <a:ext cx="10316021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Envío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trámite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ingreso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59099" y="9291281"/>
            <a:ext cx="1439588" cy="581234"/>
          </a:xfrm>
          <a:custGeom>
            <a:avLst/>
            <a:gdLst/>
            <a:ahLst/>
            <a:cxnLst/>
            <a:rect l="l" t="t" r="r" b="b"/>
            <a:pathLst>
              <a:path w="1439588" h="581234">
                <a:moveTo>
                  <a:pt x="0" y="0"/>
                </a:moveTo>
                <a:lnTo>
                  <a:pt x="1439588" y="0"/>
                </a:lnTo>
                <a:lnTo>
                  <a:pt x="1439588" y="581234"/>
                </a:lnTo>
                <a:lnTo>
                  <a:pt x="0" y="58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3519406" y="2621252"/>
            <a:ext cx="11762529" cy="7057517"/>
          </a:xfrm>
          <a:custGeom>
            <a:avLst/>
            <a:gdLst/>
            <a:ahLst/>
            <a:cxnLst/>
            <a:rect l="l" t="t" r="r" b="b"/>
            <a:pathLst>
              <a:path w="11762529" h="7057517">
                <a:moveTo>
                  <a:pt x="0" y="0"/>
                </a:moveTo>
                <a:lnTo>
                  <a:pt x="11762529" y="0"/>
                </a:lnTo>
                <a:lnTo>
                  <a:pt x="11762529" y="7057517"/>
                </a:lnTo>
                <a:lnTo>
                  <a:pt x="0" y="7057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3996438" y="1082819"/>
            <a:ext cx="10316021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Envío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trámite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ingreso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4795378" y="2975691"/>
            <a:ext cx="8718142" cy="6582197"/>
          </a:xfrm>
          <a:custGeom>
            <a:avLst/>
            <a:gdLst/>
            <a:ahLst/>
            <a:cxnLst/>
            <a:rect l="l" t="t" r="r" b="b"/>
            <a:pathLst>
              <a:path w="8718142" h="6582197">
                <a:moveTo>
                  <a:pt x="0" y="0"/>
                </a:moveTo>
                <a:lnTo>
                  <a:pt x="8718142" y="0"/>
                </a:lnTo>
                <a:lnTo>
                  <a:pt x="8718142" y="6582198"/>
                </a:lnTo>
                <a:lnTo>
                  <a:pt x="0" y="65821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5265462" y="1082819"/>
            <a:ext cx="7241977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Asignación</a:t>
            </a:r>
            <a:r>
              <a:rPr lang="en-US" sz="5400" b="1" dirty="0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junta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272176" y="-281076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 dirty="0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04182" y="3594989"/>
            <a:ext cx="7609984" cy="168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Bold"/>
                <a:ea typeface="Museo Sans Bold"/>
                <a:cs typeface="Museo Sans Bold"/>
                <a:sym typeface="Museo Sans Bold"/>
              </a:rPr>
              <a:t>Asesorías personalizadas </a:t>
            </a:r>
          </a:p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Bold"/>
                <a:ea typeface="Museo Sans Bold"/>
                <a:cs typeface="Museo Sans Bold"/>
                <a:sym typeface="Museo Sans Bold"/>
              </a:rPr>
              <a:t>para ingresar estudios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0098" y="5423632"/>
            <a:ext cx="7569132" cy="830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Semi-Bold"/>
                <a:ea typeface="Museo Sans Semi-Bold"/>
                <a:cs typeface="Museo Sans Semi-Bold"/>
                <a:sym typeface="Museo Sans Semi-Bold"/>
              </a:rPr>
              <a:t>Teléfono: 81-83-48-53-73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53697" y="5614258"/>
            <a:ext cx="8834303" cy="42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Bold"/>
                <a:ea typeface="Museo Sans Bold"/>
                <a:cs typeface="Museo Sans Bold"/>
                <a:sym typeface="Museo Sans Bold"/>
              </a:rPr>
              <a:t>Curso de capacitación vía zoom</a:t>
            </a:r>
          </a:p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Semi-Bold"/>
                <a:ea typeface="Museo Sans Semi-Bold"/>
                <a:cs typeface="Museo Sans Semi-Bold"/>
                <a:sym typeface="Museo Sans Semi-Bold"/>
              </a:rPr>
              <a:t>20 de enero a la 1:00pm</a:t>
            </a:r>
          </a:p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Semi-Bold"/>
                <a:ea typeface="Museo Sans Semi-Bold"/>
                <a:cs typeface="Museo Sans Semi-Bold"/>
                <a:sym typeface="Museo Sans Semi-Bold"/>
              </a:rPr>
              <a:t>22 de enero a las 09:00am </a:t>
            </a:r>
          </a:p>
          <a:p>
            <a:pPr algn="ctr">
              <a:lnSpc>
                <a:spcPts val="6792"/>
              </a:lnSpc>
            </a:pPr>
            <a:r>
              <a:rPr lang="en-US" sz="4852" b="1">
                <a:solidFill>
                  <a:srgbClr val="302D69"/>
                </a:solidFill>
                <a:latin typeface="Museo Sans Semi-Bold"/>
                <a:ea typeface="Museo Sans Semi-Bold"/>
                <a:cs typeface="Museo Sans Semi-Bold"/>
                <a:sym typeface="Museo Sans Semi-Bold"/>
              </a:rPr>
              <a:t>23 de enero a las 11:00am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892758" y="0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449376" y="4449595"/>
            <a:ext cx="4604591" cy="4604591"/>
          </a:xfrm>
          <a:custGeom>
            <a:avLst/>
            <a:gdLst/>
            <a:ahLst/>
            <a:cxnLst/>
            <a:rect l="l" t="t" r="r" b="b"/>
            <a:pathLst>
              <a:path w="4604591" h="4604591">
                <a:moveTo>
                  <a:pt x="0" y="0"/>
                </a:moveTo>
                <a:lnTo>
                  <a:pt x="4604592" y="0"/>
                </a:lnTo>
                <a:lnTo>
                  <a:pt x="4604592" y="4604591"/>
                </a:lnTo>
                <a:lnTo>
                  <a:pt x="0" y="46045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12444526" y="3161369"/>
            <a:ext cx="3510840" cy="6096931"/>
          </a:xfrm>
          <a:custGeom>
            <a:avLst/>
            <a:gdLst/>
            <a:ahLst/>
            <a:cxnLst/>
            <a:rect l="l" t="t" r="r" b="b"/>
            <a:pathLst>
              <a:path w="3510840" h="6096931">
                <a:moveTo>
                  <a:pt x="0" y="0"/>
                </a:moveTo>
                <a:lnTo>
                  <a:pt x="3510840" y="0"/>
                </a:lnTo>
                <a:lnTo>
                  <a:pt x="3510840" y="6096931"/>
                </a:lnTo>
                <a:lnTo>
                  <a:pt x="0" y="60969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231" b="-1161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5"/>
          <p:cNvSpPr txBox="1"/>
          <p:nvPr/>
        </p:nvSpPr>
        <p:spPr>
          <a:xfrm>
            <a:off x="6118996" y="3354544"/>
            <a:ext cx="5474963" cy="830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2"/>
              </a:lnSpc>
            </a:pPr>
            <a:r>
              <a:rPr lang="en-US" sz="4400" b="1" dirty="0">
                <a:solidFill>
                  <a:srgbClr val="302D69"/>
                </a:solidFill>
                <a:latin typeface="Museo Sans Bold"/>
                <a:ea typeface="Museo Sans Bold"/>
                <a:cs typeface="Museo Sans Bold"/>
                <a:sym typeface="Museo Sans Bold"/>
              </a:rPr>
              <a:t>Datos de </a:t>
            </a:r>
            <a:r>
              <a:rPr lang="en-US" sz="4400" b="1" dirty="0" err="1">
                <a:solidFill>
                  <a:srgbClr val="302D69"/>
                </a:solidFill>
                <a:latin typeface="Museo Sans Bold"/>
                <a:ea typeface="Museo Sans Bold"/>
                <a:cs typeface="Museo Sans Bold"/>
                <a:sym typeface="Museo Sans Bold"/>
              </a:rPr>
              <a:t>contacto</a:t>
            </a:r>
            <a:endParaRPr lang="en-US" sz="4400" b="1" dirty="0">
              <a:solidFill>
                <a:srgbClr val="302D69"/>
              </a:solidFill>
              <a:latin typeface="Museo Sans Bold"/>
              <a:ea typeface="Museo Sans Bold"/>
              <a:cs typeface="Museo Sans Bold"/>
              <a:sym typeface="Museo Sans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028700" y="-51180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275724" y="3357747"/>
            <a:ext cx="10263164" cy="5310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Complejidad</a:t>
            </a:r>
            <a:r>
              <a:rPr lang="en-US" sz="32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operativa</a:t>
            </a:r>
            <a:r>
              <a:rPr lang="en-US" sz="32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creciente</a:t>
            </a:r>
            <a:endParaRPr lang="en-US" sz="3200" b="1" dirty="0">
              <a:solidFill>
                <a:srgbClr val="302D6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013"/>
              </a:lnSpc>
              <a:spcBef>
                <a:spcPct val="0"/>
              </a:spcBef>
            </a:pPr>
            <a:endParaRPr lang="en-US" sz="3200" b="1" dirty="0">
              <a:solidFill>
                <a:srgbClr val="302D6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013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Necesidad</a:t>
            </a:r>
            <a:r>
              <a:rPr lang="en-US" sz="32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de:</a:t>
            </a:r>
          </a:p>
          <a:p>
            <a:pPr marL="927425" lvl="1" indent="-463713" algn="l">
              <a:lnSpc>
                <a:spcPts val="6013"/>
              </a:lnSpc>
              <a:buFont typeface="Arial"/>
              <a:buChar char="•"/>
            </a:pPr>
            <a:r>
              <a:rPr lang="en-US" sz="32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Trazabilidad</a:t>
            </a:r>
            <a:endParaRPr lang="en-US" sz="3200" dirty="0">
              <a:solidFill>
                <a:srgbClr val="302D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27425" lvl="1" indent="-463713" algn="l">
              <a:lnSpc>
                <a:spcPts val="6013"/>
              </a:lnSpc>
              <a:buFont typeface="Arial"/>
              <a:buChar char="•"/>
            </a:pPr>
            <a:r>
              <a:rPr lang="en-US" sz="32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Estandarización</a:t>
            </a:r>
            <a:endParaRPr lang="en-US" sz="3200" dirty="0">
              <a:solidFill>
                <a:srgbClr val="302D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27425" lvl="1" indent="-463713" algn="l">
              <a:lnSpc>
                <a:spcPts val="6013"/>
              </a:lnSpc>
              <a:buFont typeface="Arial"/>
              <a:buChar char="•"/>
            </a:pPr>
            <a:r>
              <a:rPr lang="en-US" sz="32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Eficiencia</a:t>
            </a:r>
            <a:endParaRPr lang="en-US" sz="3200" dirty="0">
              <a:solidFill>
                <a:srgbClr val="302D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27425" lvl="1" indent="-463713" algn="l">
              <a:lnSpc>
                <a:spcPts val="6013"/>
              </a:lnSpc>
              <a:buFont typeface="Arial"/>
              <a:buChar char="•"/>
            </a:pPr>
            <a:r>
              <a:rPr lang="en-US" sz="32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Digitalización</a:t>
            </a:r>
            <a:endParaRPr lang="en-US" sz="3200" dirty="0">
              <a:solidFill>
                <a:srgbClr val="302D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028700" y="-51180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56612" y="3447024"/>
            <a:ext cx="3665080" cy="747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9"/>
              </a:lnSpc>
              <a:spcBef>
                <a:spcPct val="0"/>
              </a:spcBef>
            </a:pPr>
            <a:r>
              <a:rPr lang="en-US" sz="4471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2036" y="4787623"/>
            <a:ext cx="16762488" cy="239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Implementar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electrónico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institucional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permita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sometimiento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gestión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evaluación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seguimiento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resguardo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estudios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investigación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clínica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realizados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28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institución</a:t>
            </a:r>
            <a:r>
              <a:rPr lang="en-US" sz="28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garantizando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cumplimiento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normativo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la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protección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los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sujetos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investigación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la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trazabilidad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y la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eficiencia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administrativa</a:t>
            </a:r>
            <a:r>
              <a:rPr lang="en-US" sz="2800" b="1" dirty="0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1028700" y="-51180"/>
            <a:ext cx="17015824" cy="2975440"/>
            <a:chOff x="0" y="0"/>
            <a:chExt cx="22687766" cy="3967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3375"/>
              <a:ext cx="22687766" cy="293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78"/>
                </a:lnSpc>
              </a:pPr>
              <a:r>
                <a:rPr lang="en-US" sz="16100" b="1" spc="1787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95274" y="2978115"/>
              <a:ext cx="17974853" cy="989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3073"/>
                </a:lnSpc>
              </a:pPr>
              <a:r>
                <a:rPr lang="en-US" sz="2195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3660271" y="390296"/>
              <a:ext cx="3233114" cy="3251317"/>
            </a:xfrm>
            <a:custGeom>
              <a:avLst/>
              <a:gdLst/>
              <a:ahLst/>
              <a:cxnLst/>
              <a:rect l="l" t="t" r="r" b="b"/>
              <a:pathLst>
                <a:path w="3233114" h="3251317">
                  <a:moveTo>
                    <a:pt x="0" y="0"/>
                  </a:moveTo>
                  <a:lnTo>
                    <a:pt x="3233114" y="0"/>
                  </a:lnTo>
                  <a:lnTo>
                    <a:pt x="3233114" y="3251317"/>
                  </a:lnTo>
                  <a:lnTo>
                    <a:pt x="0" y="325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71299" y="3024346"/>
            <a:ext cx="15288001" cy="557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9"/>
              </a:lnSpc>
              <a:spcBef>
                <a:spcPct val="0"/>
              </a:spcBef>
            </a:pPr>
            <a:r>
              <a:rPr lang="en-US" sz="3456" b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IMPLEMENTACIÓN</a:t>
            </a:r>
          </a:p>
          <a:p>
            <a:pPr algn="l">
              <a:lnSpc>
                <a:spcPts val="2932"/>
              </a:lnSpc>
              <a:spcBef>
                <a:spcPct val="0"/>
              </a:spcBef>
            </a:pPr>
            <a:endParaRPr lang="en-US" sz="3456" b="1">
              <a:solidFill>
                <a:srgbClr val="302D6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061"/>
              </a:lnSpc>
            </a:pPr>
            <a:r>
              <a:rPr lang="en-US" sz="303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-Versión inicial</a:t>
            </a:r>
          </a:p>
          <a:p>
            <a:pPr algn="l">
              <a:lnSpc>
                <a:spcPts val="5061"/>
              </a:lnSpc>
            </a:pPr>
            <a:r>
              <a:rPr lang="en-US" sz="303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-Fase piloto institucional (solo para sometimiento de estudios iniciales tanto iniciales como vinculados a la industria)</a:t>
            </a:r>
          </a:p>
          <a:p>
            <a:pPr algn="l">
              <a:lnSpc>
                <a:spcPts val="5061"/>
              </a:lnSpc>
            </a:pPr>
            <a:r>
              <a:rPr lang="en-US" sz="303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3030" b="1">
                <a:solidFill>
                  <a:srgbClr val="302D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Mejora continua (con su ayuda)</a:t>
            </a:r>
          </a:p>
          <a:p>
            <a:pPr algn="l">
              <a:lnSpc>
                <a:spcPts val="4102"/>
              </a:lnSpc>
              <a:spcBef>
                <a:spcPct val="0"/>
              </a:spcBef>
            </a:pPr>
            <a:endParaRPr lang="en-US" sz="3030" b="1">
              <a:solidFill>
                <a:srgbClr val="302D6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02"/>
              </a:lnSpc>
              <a:spcBef>
                <a:spcPct val="0"/>
              </a:spcBef>
            </a:pPr>
            <a:r>
              <a:rPr lang="en-US" sz="2930" i="1">
                <a:solidFill>
                  <a:srgbClr val="302D6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**El resto de los trámites (enmiendas, desviaciones, eventos adversos serios) </a:t>
            </a:r>
          </a:p>
          <a:p>
            <a:pPr algn="l">
              <a:lnSpc>
                <a:spcPts val="4102"/>
              </a:lnSpc>
              <a:spcBef>
                <a:spcPct val="0"/>
              </a:spcBef>
            </a:pPr>
            <a:r>
              <a:rPr lang="en-US" sz="2930" i="1">
                <a:solidFill>
                  <a:srgbClr val="302D6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Se seguirán sometiendo de manera habitual en físico al menos hasta el primer cuatrimestre del año (Abril-Mayo 2026)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508307" y="1351805"/>
            <a:ext cx="16105218" cy="8153267"/>
          </a:xfrm>
          <a:custGeom>
            <a:avLst/>
            <a:gdLst/>
            <a:ahLst/>
            <a:cxnLst/>
            <a:rect l="l" t="t" r="r" b="b"/>
            <a:pathLst>
              <a:path w="16105218" h="8153267">
                <a:moveTo>
                  <a:pt x="0" y="0"/>
                </a:moveTo>
                <a:lnTo>
                  <a:pt x="16105218" y="0"/>
                </a:lnTo>
                <a:lnTo>
                  <a:pt x="16105218" y="8153266"/>
                </a:lnTo>
                <a:lnTo>
                  <a:pt x="0" y="81532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0" name="Group 10"/>
          <p:cNvGrpSpPr/>
          <p:nvPr/>
        </p:nvGrpSpPr>
        <p:grpSpPr>
          <a:xfrm>
            <a:off x="-511444" y="0"/>
            <a:ext cx="5798058" cy="1013867"/>
            <a:chOff x="0" y="0"/>
            <a:chExt cx="7730744" cy="135182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4775"/>
              <a:ext cx="7730744" cy="1008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76"/>
                </a:lnSpc>
              </a:pPr>
              <a:r>
                <a:rPr lang="en-US" sz="5486" b="1" spc="608">
                  <a:solidFill>
                    <a:srgbClr val="302D69"/>
                  </a:solidFill>
                  <a:latin typeface="Egyptian Slate Bold"/>
                  <a:ea typeface="Egyptian Slate Bold"/>
                  <a:cs typeface="Egyptian Slate Bold"/>
                  <a:sym typeface="Egyptian Slate Bold"/>
                </a:rPr>
                <a:t>SIREI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77656" y="1008710"/>
              <a:ext cx="6124843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7"/>
                </a:lnSpc>
              </a:pPr>
              <a:r>
                <a:rPr lang="en-US" sz="748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de Investigación y registro</a:t>
              </a:r>
            </a:p>
            <a:p>
              <a:pPr algn="ctr">
                <a:lnSpc>
                  <a:spcPts val="1047"/>
                </a:lnSpc>
              </a:pPr>
              <a:r>
                <a:rPr lang="en-US" sz="748">
                  <a:solidFill>
                    <a:srgbClr val="302D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electrónico institucional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47219" y="132991"/>
              <a:ext cx="1101668" cy="1107870"/>
            </a:xfrm>
            <a:custGeom>
              <a:avLst/>
              <a:gdLst/>
              <a:ahLst/>
              <a:cxnLst/>
              <a:rect l="l" t="t" r="r" b="b"/>
              <a:pathLst>
                <a:path w="1101668" h="1107870">
                  <a:moveTo>
                    <a:pt x="0" y="0"/>
                  </a:moveTo>
                  <a:lnTo>
                    <a:pt x="1101668" y="0"/>
                  </a:lnTo>
                  <a:lnTo>
                    <a:pt x="1101668" y="1107871"/>
                  </a:lnTo>
                  <a:lnTo>
                    <a:pt x="0" y="1107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503" t="-83335" r="-146244" b="-8589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C70860DD-B76B-DE37-AED6-FEFCA99EDE4D}"/>
              </a:ext>
            </a:extLst>
          </p:cNvPr>
          <p:cNvSpPr/>
          <p:nvPr/>
        </p:nvSpPr>
        <p:spPr>
          <a:xfrm>
            <a:off x="4515430" y="6170242"/>
            <a:ext cx="5596636" cy="1875646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r>
              <a:rPr lang="es-MX" sz="3200" dirty="0">
                <a:effectLst/>
                <a:latin typeface="Helvetica Neue" panose="02000503000000020004" pitchFamily="2" charset="0"/>
                <a:hlinkClick r:id="rId8"/>
              </a:rPr>
              <a:t>https://sirei.xenotech.mx</a:t>
            </a:r>
            <a:endParaRPr lang="es-MX" sz="3200" dirty="0">
              <a:effectLst/>
              <a:latin typeface="Helvetica Neue" panose="02000503000000020004" pitchFamily="2" charset="0"/>
            </a:endParaRPr>
          </a:p>
          <a:p>
            <a:endParaRPr lang="es-MX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028700" y="275545"/>
            <a:ext cx="5706530" cy="10011455"/>
          </a:xfrm>
          <a:custGeom>
            <a:avLst/>
            <a:gdLst/>
            <a:ahLst/>
            <a:cxnLst/>
            <a:rect l="l" t="t" r="r" b="b"/>
            <a:pathLst>
              <a:path w="5706530" h="10011455">
                <a:moveTo>
                  <a:pt x="0" y="0"/>
                </a:moveTo>
                <a:lnTo>
                  <a:pt x="5706530" y="0"/>
                </a:lnTo>
                <a:lnTo>
                  <a:pt x="5706530" y="10011455"/>
                </a:lnTo>
                <a:lnTo>
                  <a:pt x="0" y="100114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8142591" y="4109345"/>
            <a:ext cx="8005018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Validar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correo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electrónico</a:t>
            </a:r>
            <a:endParaRPr lang="en-US" sz="3500" dirty="0">
              <a:solidFill>
                <a:srgbClr val="302D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Esperar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validación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usuario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dirty="0" err="1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sistema</a:t>
            </a:r>
            <a:r>
              <a:rPr lang="en-US" sz="3500" dirty="0">
                <a:solidFill>
                  <a:srgbClr val="302D69"/>
                </a:solidFill>
                <a:latin typeface="Montserrat"/>
                <a:ea typeface="Montserrat"/>
                <a:cs typeface="Montserrat"/>
                <a:sym typeface="Montserrat"/>
              </a:rPr>
              <a:t> (2-24hrs)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38908" y="1063769"/>
            <a:ext cx="5953291" cy="125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5400" b="1" dirty="0" err="1">
                <a:solidFill>
                  <a:srgbClr val="302D6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Registro</a:t>
            </a:r>
            <a:endParaRPr lang="en-US" sz="5400" b="1" dirty="0">
              <a:solidFill>
                <a:srgbClr val="302D6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617082" y="549623"/>
            <a:ext cx="17444790" cy="9398381"/>
          </a:xfrm>
          <a:custGeom>
            <a:avLst/>
            <a:gdLst/>
            <a:ahLst/>
            <a:cxnLst/>
            <a:rect l="l" t="t" r="r" b="b"/>
            <a:pathLst>
              <a:path w="17444790" h="9398381">
                <a:moveTo>
                  <a:pt x="0" y="0"/>
                </a:moveTo>
                <a:lnTo>
                  <a:pt x="17444790" y="0"/>
                </a:lnTo>
                <a:lnTo>
                  <a:pt x="17444790" y="9398381"/>
                </a:lnTo>
                <a:lnTo>
                  <a:pt x="0" y="9398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449118" y="549623"/>
            <a:ext cx="5051630" cy="9398381"/>
          </a:xfrm>
          <a:custGeom>
            <a:avLst/>
            <a:gdLst/>
            <a:ahLst/>
            <a:cxnLst/>
            <a:rect l="l" t="t" r="r" b="b"/>
            <a:pathLst>
              <a:path w="5051630" h="9398381">
                <a:moveTo>
                  <a:pt x="0" y="0"/>
                </a:moveTo>
                <a:lnTo>
                  <a:pt x="5051630" y="0"/>
                </a:lnTo>
                <a:lnTo>
                  <a:pt x="5051630" y="9398381"/>
                </a:lnTo>
                <a:lnTo>
                  <a:pt x="0" y="93983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617082" y="2674966"/>
            <a:ext cx="1866459" cy="765248"/>
          </a:xfrm>
          <a:custGeom>
            <a:avLst/>
            <a:gdLst/>
            <a:ahLst/>
            <a:cxnLst/>
            <a:rect l="l" t="t" r="r" b="b"/>
            <a:pathLst>
              <a:path w="1866459" h="765248">
                <a:moveTo>
                  <a:pt x="0" y="0"/>
                </a:moveTo>
                <a:lnTo>
                  <a:pt x="1866460" y="0"/>
                </a:lnTo>
                <a:lnTo>
                  <a:pt x="1866460" y="765249"/>
                </a:lnTo>
                <a:lnTo>
                  <a:pt x="0" y="7652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2847645" y="2630572"/>
            <a:ext cx="1559883" cy="854036"/>
          </a:xfrm>
          <a:custGeom>
            <a:avLst/>
            <a:gdLst/>
            <a:ahLst/>
            <a:cxnLst/>
            <a:rect l="l" t="t" r="r" b="b"/>
            <a:pathLst>
              <a:path w="1559883" h="854036">
                <a:moveTo>
                  <a:pt x="0" y="0"/>
                </a:moveTo>
                <a:lnTo>
                  <a:pt x="1559884" y="0"/>
                </a:lnTo>
                <a:lnTo>
                  <a:pt x="1559884" y="854037"/>
                </a:lnTo>
                <a:lnTo>
                  <a:pt x="0" y="854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0283" y="-133822"/>
            <a:ext cx="10219663" cy="10277201"/>
          </a:xfrm>
          <a:custGeom>
            <a:avLst/>
            <a:gdLst/>
            <a:ahLst/>
            <a:cxnLst/>
            <a:rect l="l" t="t" r="r" b="b"/>
            <a:pathLst>
              <a:path w="10219663" h="10277201">
                <a:moveTo>
                  <a:pt x="0" y="0"/>
                </a:moveTo>
                <a:lnTo>
                  <a:pt x="10219663" y="0"/>
                </a:lnTo>
                <a:lnTo>
                  <a:pt x="10219663" y="10277201"/>
                </a:lnTo>
                <a:lnTo>
                  <a:pt x="0" y="10277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24503" t="-83335" r="-146244" b="-8589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4541715">
            <a:off x="-448973" y="-5141307"/>
            <a:ext cx="6285415" cy="10833703"/>
          </a:xfrm>
          <a:custGeom>
            <a:avLst/>
            <a:gdLst/>
            <a:ahLst/>
            <a:cxnLst/>
            <a:rect l="l" t="t" r="r" b="b"/>
            <a:pathLst>
              <a:path w="6285415" h="10833703">
                <a:moveTo>
                  <a:pt x="0" y="0"/>
                </a:moveTo>
                <a:lnTo>
                  <a:pt x="6285415" y="0"/>
                </a:lnTo>
                <a:lnTo>
                  <a:pt x="6285415" y="10833703"/>
                </a:lnTo>
                <a:lnTo>
                  <a:pt x="0" y="1083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14314332" y="-300267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70"/>
                </a:lnTo>
                <a:lnTo>
                  <a:pt x="0" y="8146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443192" y="-147428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2"/>
                </a:lnTo>
                <a:lnTo>
                  <a:pt x="0" y="2680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737566">
            <a:off x="-1558909" y="4595278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5121692" y="9078458"/>
            <a:ext cx="7914957" cy="2680931"/>
          </a:xfrm>
          <a:custGeom>
            <a:avLst/>
            <a:gdLst/>
            <a:ahLst/>
            <a:cxnLst/>
            <a:rect l="l" t="t" r="r" b="b"/>
            <a:pathLst>
              <a:path w="7914957" h="2680931">
                <a:moveTo>
                  <a:pt x="0" y="0"/>
                </a:moveTo>
                <a:lnTo>
                  <a:pt x="7914957" y="0"/>
                </a:lnTo>
                <a:lnTo>
                  <a:pt x="7914957" y="2680931"/>
                </a:lnTo>
                <a:lnTo>
                  <a:pt x="0" y="2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6881801">
            <a:off x="13266216" y="5799430"/>
            <a:ext cx="4726183" cy="8146170"/>
          </a:xfrm>
          <a:custGeom>
            <a:avLst/>
            <a:gdLst/>
            <a:ahLst/>
            <a:cxnLst/>
            <a:rect l="l" t="t" r="r" b="b"/>
            <a:pathLst>
              <a:path w="4726183" h="8146170">
                <a:moveTo>
                  <a:pt x="0" y="0"/>
                </a:moveTo>
                <a:lnTo>
                  <a:pt x="4726183" y="0"/>
                </a:lnTo>
                <a:lnTo>
                  <a:pt x="4726183" y="8146169"/>
                </a:lnTo>
                <a:lnTo>
                  <a:pt x="0" y="8146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028700" y="514139"/>
            <a:ext cx="16630644" cy="9458679"/>
          </a:xfrm>
          <a:custGeom>
            <a:avLst/>
            <a:gdLst/>
            <a:ahLst/>
            <a:cxnLst/>
            <a:rect l="l" t="t" r="r" b="b"/>
            <a:pathLst>
              <a:path w="16630644" h="9458679">
                <a:moveTo>
                  <a:pt x="0" y="0"/>
                </a:moveTo>
                <a:lnTo>
                  <a:pt x="16630644" y="0"/>
                </a:lnTo>
                <a:lnTo>
                  <a:pt x="16630644" y="9458679"/>
                </a:lnTo>
                <a:lnTo>
                  <a:pt x="0" y="94586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657486" y="525238"/>
            <a:ext cx="5169751" cy="9618141"/>
          </a:xfrm>
          <a:custGeom>
            <a:avLst/>
            <a:gdLst/>
            <a:ahLst/>
            <a:cxnLst/>
            <a:rect l="l" t="t" r="r" b="b"/>
            <a:pathLst>
              <a:path w="5169751" h="9618141">
                <a:moveTo>
                  <a:pt x="0" y="0"/>
                </a:moveTo>
                <a:lnTo>
                  <a:pt x="5169751" y="0"/>
                </a:lnTo>
                <a:lnTo>
                  <a:pt x="5169751" y="9618141"/>
                </a:lnTo>
                <a:lnTo>
                  <a:pt x="0" y="9618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486</Words>
  <Application>Microsoft Macintosh PowerPoint</Application>
  <PresentationFormat>Personalizado</PresentationFormat>
  <Paragraphs>104</Paragraphs>
  <Slides>25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Montserrat</vt:lpstr>
      <vt:lpstr>Canva Sans Bold</vt:lpstr>
      <vt:lpstr>Museo Sans Bold</vt:lpstr>
      <vt:lpstr>Museo Sans Semi-Bold</vt:lpstr>
      <vt:lpstr>Calibri</vt:lpstr>
      <vt:lpstr>Egyptian Slate Bold</vt:lpstr>
      <vt:lpstr>Montserrat Bold</vt:lpstr>
      <vt:lpstr>Montserrat Italics</vt:lpstr>
      <vt:lpstr>Arial</vt:lpstr>
      <vt:lpstr>Helvetica Neue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SIREI</dc:title>
  <cp:lastModifiedBy>COLUNGA PEDRAZA PERLA ROCIO</cp:lastModifiedBy>
  <cp:revision>2</cp:revision>
  <dcterms:created xsi:type="dcterms:W3CDTF">2006-08-16T00:00:00Z</dcterms:created>
  <dcterms:modified xsi:type="dcterms:W3CDTF">2026-01-19T15:34:00Z</dcterms:modified>
  <dc:identifier>DAG-gi0LTH8</dc:identifier>
</cp:coreProperties>
</file>